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731" r:id="rId2"/>
    <p:sldId id="744" r:id="rId3"/>
    <p:sldId id="735" r:id="rId4"/>
    <p:sldId id="736" r:id="rId5"/>
    <p:sldId id="745" r:id="rId6"/>
    <p:sldId id="737" r:id="rId7"/>
    <p:sldId id="738" r:id="rId8"/>
    <p:sldId id="740" r:id="rId9"/>
    <p:sldId id="739" r:id="rId10"/>
    <p:sldId id="733" r:id="rId11"/>
  </p:sldIdLst>
  <p:sldSz cx="12192000" cy="6858000"/>
  <p:notesSz cx="6761163" cy="9942513"/>
  <p:custDataLst>
    <p:tags r:id="rId1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7" userDrawn="1">
          <p15:clr>
            <a:srgbClr val="A4A3A4"/>
          </p15:clr>
        </p15:guide>
        <p15:guide id="2" pos="3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B9BD5"/>
    <a:srgbClr val="0E72B5"/>
    <a:srgbClr val="00467F"/>
    <a:srgbClr val="095A9A"/>
    <a:srgbClr val="003399"/>
    <a:srgbClr val="005D98"/>
    <a:srgbClr val="4269BD"/>
    <a:srgbClr val="C000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98" autoAdjust="0"/>
    <p:restoredTop sz="93632" autoAdjust="0"/>
  </p:normalViewPr>
  <p:slideViewPr>
    <p:cSldViewPr snapToGrid="0" showGuides="1">
      <p:cViewPr>
        <p:scale>
          <a:sx n="115" d="100"/>
          <a:sy n="115" d="100"/>
        </p:scale>
        <p:origin x="1712" y="920"/>
      </p:cViewPr>
      <p:guideLst>
        <p:guide orient="horz" pos="2107"/>
        <p:guide pos="3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42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631C2E0-82EC-4883-B4DE-67A85B2ABF37}" type="datetimeFigureOut">
              <a:rPr lang="zh-CN" altLang="en-US"/>
              <a:t>2025/7/28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022C756-B572-4B25-B368-A8B16C6F4A4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AE96B1C-39BE-4420-9C2C-A5C16A263B01}" type="datetimeFigureOut">
              <a:rPr lang="zh-CN" altLang="en-US"/>
              <a:t>2025/7/28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7493" y="1243013"/>
            <a:ext cx="5966178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275" y="4784725"/>
            <a:ext cx="5408613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A2F2E72-CFAF-4E88-BB55-BD634F750ED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34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8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58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4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99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087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981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96875" y="1243013"/>
            <a:ext cx="5967413" cy="335597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11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11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4C9C7-4AC9-48D9-A9AC-6108E487FC20}" type="slidenum">
              <a:rPr lang="zh-CN" altLang="en-US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13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 userDrawn="1"/>
        </p:nvSpPr>
        <p:spPr>
          <a:xfrm>
            <a:off x="0" y="360363"/>
            <a:ext cx="4081837" cy="53975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3"/>
          <p:cNvSpPr/>
          <p:nvPr userDrawn="1"/>
        </p:nvSpPr>
        <p:spPr>
          <a:xfrm>
            <a:off x="8110163" y="360363"/>
            <a:ext cx="4080000" cy="53975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" name="图片 6" descr="资源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81837" y="76611"/>
            <a:ext cx="4028325" cy="6754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A1530-1336-D583-B534-AFC5FD5B2931}"/>
              </a:ext>
            </a:extLst>
          </p:cNvPr>
          <p:cNvGrpSpPr/>
          <p:nvPr userDrawn="1"/>
        </p:nvGrpSpPr>
        <p:grpSpPr>
          <a:xfrm>
            <a:off x="231633" y="226394"/>
            <a:ext cx="2451910" cy="729273"/>
            <a:chOff x="342090" y="211881"/>
            <a:chExt cx="2451910" cy="729273"/>
          </a:xfrm>
        </p:grpSpPr>
        <p:pic>
          <p:nvPicPr>
            <p:cNvPr id="7" name="Picture 2" descr="七腾机器人logo 的图像结果">
              <a:extLst>
                <a:ext uri="{FF2B5EF4-FFF2-40B4-BE49-F238E27FC236}">
                  <a16:creationId xmlns:a16="http://schemas.microsoft.com/office/drawing/2014/main" id="{5CA11F9C-52C6-3F67-3D37-A2CF464D25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60" t="25848" r="32420" b="36849"/>
            <a:stretch/>
          </p:blipFill>
          <p:spPr bwMode="auto">
            <a:xfrm>
              <a:off x="342090" y="211881"/>
              <a:ext cx="922458" cy="729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七腾机器人logo 的图像结果">
              <a:extLst>
                <a:ext uri="{FF2B5EF4-FFF2-40B4-BE49-F238E27FC236}">
                  <a16:creationId xmlns:a16="http://schemas.microsoft.com/office/drawing/2014/main" id="{784E9889-F801-5949-D1A5-39032F9D10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6" t="62141" r="24617" b="20134"/>
            <a:stretch/>
          </p:blipFill>
          <p:spPr bwMode="auto">
            <a:xfrm>
              <a:off x="1162948" y="337045"/>
              <a:ext cx="1631052" cy="438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17A635-DABE-172D-E593-B8E0388A2C80}"/>
              </a:ext>
            </a:extLst>
          </p:cNvPr>
          <p:cNvCxnSpPr>
            <a:cxnSpLocks/>
          </p:cNvCxnSpPr>
          <p:nvPr userDrawn="1"/>
        </p:nvCxnSpPr>
        <p:spPr>
          <a:xfrm>
            <a:off x="2683543" y="789865"/>
            <a:ext cx="558762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资源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5000"/>
                    </a14:imgEffect>
                    <a14:imgEffect>
                      <a14:saturation sat="4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169" y="142158"/>
            <a:ext cx="2372681" cy="39784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资源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5000"/>
                    </a14:imgEffect>
                    <a14:imgEffect>
                      <a14:saturation sat="4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169" y="142158"/>
            <a:ext cx="2372681" cy="397842"/>
          </a:xfrm>
          <a:prstGeom prst="rect">
            <a:avLst/>
          </a:prstGeom>
          <a:noFill/>
        </p:spPr>
      </p:pic>
      <p:sp>
        <p:nvSpPr>
          <p:cNvPr id="6" name="任意多边形 13"/>
          <p:cNvSpPr/>
          <p:nvPr userDrawn="1"/>
        </p:nvSpPr>
        <p:spPr>
          <a:xfrm>
            <a:off x="0" y="6477000"/>
            <a:ext cx="5757333" cy="381000"/>
          </a:xfrm>
          <a:custGeom>
            <a:avLst/>
            <a:gdLst>
              <a:gd name="connsiteX0" fmla="*/ 0 w 6314739"/>
              <a:gd name="connsiteY0" fmla="*/ 0 h 224118"/>
              <a:gd name="connsiteX1" fmla="*/ 6033660 w 6314739"/>
              <a:gd name="connsiteY1" fmla="*/ 0 h 224118"/>
              <a:gd name="connsiteX2" fmla="*/ 5895190 w 6314739"/>
              <a:gd name="connsiteY2" fmla="*/ 188118 h 224118"/>
              <a:gd name="connsiteX3" fmla="*/ 6314739 w 6314739"/>
              <a:gd name="connsiteY3" fmla="*/ 188118 h 224118"/>
              <a:gd name="connsiteX4" fmla="*/ 6314739 w 6314739"/>
              <a:gd name="connsiteY4" fmla="*/ 224118 h 224118"/>
              <a:gd name="connsiteX5" fmla="*/ 0 w 6314739"/>
              <a:gd name="connsiteY5" fmla="*/ 224118 h 2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4739" h="224118">
                <a:moveTo>
                  <a:pt x="0" y="0"/>
                </a:moveTo>
                <a:lnTo>
                  <a:pt x="6033660" y="0"/>
                </a:lnTo>
                <a:lnTo>
                  <a:pt x="5895190" y="188118"/>
                </a:lnTo>
                <a:lnTo>
                  <a:pt x="6314739" y="188118"/>
                </a:lnTo>
                <a:lnTo>
                  <a:pt x="6314739" y="224118"/>
                </a:lnTo>
                <a:lnTo>
                  <a:pt x="0" y="224118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14"/>
          <p:cNvSpPr/>
          <p:nvPr userDrawn="1"/>
        </p:nvSpPr>
        <p:spPr>
          <a:xfrm>
            <a:off x="7282392" y="6477000"/>
            <a:ext cx="4909608" cy="381000"/>
          </a:xfrm>
          <a:custGeom>
            <a:avLst/>
            <a:gdLst>
              <a:gd name="connsiteX0" fmla="*/ 138384 w 4742331"/>
              <a:gd name="connsiteY0" fmla="*/ 0 h 188000"/>
              <a:gd name="connsiteX1" fmla="*/ 4740848 w 4742331"/>
              <a:gd name="connsiteY1" fmla="*/ 5113 h 188000"/>
              <a:gd name="connsiteX2" fmla="*/ 4742331 w 4742331"/>
              <a:gd name="connsiteY2" fmla="*/ 188000 h 188000"/>
              <a:gd name="connsiteX3" fmla="*/ 0 w 4742331"/>
              <a:gd name="connsiteY3" fmla="*/ 188000 h 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331" h="188000">
                <a:moveTo>
                  <a:pt x="138384" y="0"/>
                </a:moveTo>
                <a:lnTo>
                  <a:pt x="4740848" y="5113"/>
                </a:lnTo>
                <a:cubicBezTo>
                  <a:pt x="4741342" y="66075"/>
                  <a:pt x="4741837" y="127038"/>
                  <a:pt x="4742331" y="188000"/>
                </a:cubicBezTo>
                <a:lnTo>
                  <a:pt x="0" y="18800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               制造科学与工程学院</a:t>
            </a:r>
          </a:p>
        </p:txBody>
      </p:sp>
      <p:sp>
        <p:nvSpPr>
          <p:cNvPr id="10" name="平行四边形 9"/>
          <p:cNvSpPr/>
          <p:nvPr userDrawn="1"/>
        </p:nvSpPr>
        <p:spPr>
          <a:xfrm>
            <a:off x="5084233" y="6477000"/>
            <a:ext cx="2705100" cy="381000"/>
          </a:xfrm>
          <a:prstGeom prst="parallelogram">
            <a:avLst>
              <a:gd name="adj" fmla="val 73608"/>
            </a:avLst>
          </a:prstGeom>
          <a:solidFill>
            <a:srgbClr val="0E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050" name="Picture 2" descr="头部banner">
            <a:extLst>
              <a:ext uri="{FF2B5EF4-FFF2-40B4-BE49-F238E27FC236}">
                <a16:creationId xmlns:a16="http://schemas.microsoft.com/office/drawing/2014/main" id="{A0C9D9DF-527C-A12F-C1CC-0D98B0976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5650"/>
            <a:ext cx="121920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F4A872-2E14-0748-286D-90F42B1B2DB2}"/>
              </a:ext>
            </a:extLst>
          </p:cNvPr>
          <p:cNvSpPr txBox="1"/>
          <p:nvPr/>
        </p:nvSpPr>
        <p:spPr>
          <a:xfrm>
            <a:off x="2698336" y="183542"/>
            <a:ext cx="5667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Advanced Skills through Multiple Adversarial Motion Priors in</a:t>
            </a:r>
            <a:r>
              <a:rPr lang="zh-CN" altLang="en-US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Reinforcement Learning</a:t>
            </a:r>
            <a:endParaRPr lang="en-C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548F8-4673-1C62-D70D-4CCD654E9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73" y="2170246"/>
            <a:ext cx="5407062" cy="2517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2E097-6CBE-9404-37D8-63BCEF0C4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747" y="1329064"/>
            <a:ext cx="3740669" cy="51402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C147986-0A55-213F-2111-36AFBDFC5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288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43C9EB-0A0C-7C21-70A0-90222D7A8E19}"/>
              </a:ext>
            </a:extLst>
          </p:cNvPr>
          <p:cNvSpPr/>
          <p:nvPr/>
        </p:nvSpPr>
        <p:spPr>
          <a:xfrm>
            <a:off x="0" y="4629150"/>
            <a:ext cx="12192000" cy="2228850"/>
          </a:xfrm>
          <a:prstGeom prst="rect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+mj-lt"/>
              </a:rPr>
              <a:t>Thank</a:t>
            </a:r>
            <a:r>
              <a:rPr lang="zh-CN" altLang="en-US" sz="6600" dirty="0">
                <a:latin typeface="+mj-lt"/>
              </a:rPr>
              <a:t> </a:t>
            </a:r>
            <a:r>
              <a:rPr lang="en-US" altLang="zh-CN" sz="6600" dirty="0">
                <a:latin typeface="+mj-lt"/>
              </a:rPr>
              <a:t>you</a:t>
            </a:r>
            <a:endParaRPr lang="zh-CN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364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0F4C2-78CE-B614-99C2-2E37F97F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752600"/>
            <a:ext cx="4610100" cy="335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CB3B0B-B0E6-4BC5-A9B4-956BB890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985" y="1172094"/>
            <a:ext cx="4355304" cy="5297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8F64A-1C92-1E06-430F-E5D9618070B5}"/>
              </a:ext>
            </a:extLst>
          </p:cNvPr>
          <p:cNvSpPr txBox="1"/>
          <p:nvPr/>
        </p:nvSpPr>
        <p:spPr>
          <a:xfrm>
            <a:off x="2698336" y="183542"/>
            <a:ext cx="5667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Advanced Skills through Multiple Adversarial Motion Priors in</a:t>
            </a:r>
            <a:r>
              <a:rPr lang="zh-CN" altLang="en-US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Reinforcement Learning</a:t>
            </a:r>
            <a:endParaRPr lang="en-CN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E4E797-B232-FE05-6C32-52ED41C1BFBB}"/>
              </a:ext>
            </a:extLst>
          </p:cNvPr>
          <p:cNvSpPr/>
          <p:nvPr/>
        </p:nvSpPr>
        <p:spPr>
          <a:xfrm>
            <a:off x="7334655" y="4124527"/>
            <a:ext cx="2652409" cy="2269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1175466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F4A872-2E14-0748-286D-90F42B1B2DB2}"/>
              </a:ext>
            </a:extLst>
          </p:cNvPr>
          <p:cNvSpPr txBox="1"/>
          <p:nvPr/>
        </p:nvSpPr>
        <p:spPr>
          <a:xfrm>
            <a:off x="2689790" y="174996"/>
            <a:ext cx="5676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Learning Robust Autonomous Navigation and Locomotion for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Wheeled-Legged Robots</a:t>
            </a:r>
            <a:endParaRPr lang="en-C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5F8DCA-AAF7-335E-425F-5CC4B0E6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887" y="1059676"/>
            <a:ext cx="2719402" cy="54906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7EE3D-A8BE-2C53-95E8-9B3FD370D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771" y="1183264"/>
            <a:ext cx="3956554" cy="52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9737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35795A-3C28-D29F-539F-E76C961B2782}"/>
              </a:ext>
            </a:extLst>
          </p:cNvPr>
          <p:cNvSpPr txBox="1"/>
          <p:nvPr/>
        </p:nvSpPr>
        <p:spPr>
          <a:xfrm>
            <a:off x="2689790" y="174996"/>
            <a:ext cx="5676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Learning Robust Autonomous Navigation and Locomotion for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Wheeled-Legged Robots</a:t>
            </a:r>
            <a:endParaRPr lang="en-CN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C8E6C8-7764-EB43-3CE3-EFA56B7E59EB}"/>
              </a:ext>
            </a:extLst>
          </p:cNvPr>
          <p:cNvGrpSpPr/>
          <p:nvPr/>
        </p:nvGrpSpPr>
        <p:grpSpPr>
          <a:xfrm>
            <a:off x="2223276" y="1345171"/>
            <a:ext cx="3519498" cy="4602701"/>
            <a:chOff x="1590887" y="1447722"/>
            <a:chExt cx="3234940" cy="43226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C6241E-A9A7-B0A1-1C4C-8F3710362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706" y="2825567"/>
              <a:ext cx="3188121" cy="29448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E8236-F080-DE43-E672-3368387F2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0887" y="1447722"/>
              <a:ext cx="3234940" cy="137784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D71FB25-1164-ED91-F96C-A58FC558C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70" y="1051131"/>
            <a:ext cx="3315041" cy="54884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58AFE6-9A9A-81EF-133C-83C93C0A6F72}"/>
              </a:ext>
            </a:extLst>
          </p:cNvPr>
          <p:cNvSpPr/>
          <p:nvPr/>
        </p:nvSpPr>
        <p:spPr>
          <a:xfrm>
            <a:off x="7105227" y="5655733"/>
            <a:ext cx="2390986" cy="29213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373185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35795A-3C28-D29F-539F-E76C961B2782}"/>
              </a:ext>
            </a:extLst>
          </p:cNvPr>
          <p:cNvSpPr txBox="1"/>
          <p:nvPr/>
        </p:nvSpPr>
        <p:spPr>
          <a:xfrm>
            <a:off x="2689790" y="174996"/>
            <a:ext cx="5676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Learning Robust Autonomous Navigation and Locomotion for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Wheeled-Legged Robots</a:t>
            </a:r>
            <a:endParaRPr lang="en-C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F2EA7-A307-1B93-15D3-216777CC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59" y="2658838"/>
            <a:ext cx="4880673" cy="1540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A51545-ADDD-C5F2-7C3C-870ACF352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797" y="1048215"/>
            <a:ext cx="3417332" cy="525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7467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F4A872-2E14-0748-286D-90F42B1B2DB2}"/>
              </a:ext>
            </a:extLst>
          </p:cNvPr>
          <p:cNvSpPr txBox="1"/>
          <p:nvPr/>
        </p:nvSpPr>
        <p:spPr>
          <a:xfrm>
            <a:off x="2689790" y="149358"/>
            <a:ext cx="5650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Reinforcement Learning for Blind Stair Climbing with Legged and  Wheeled-Legged Robots</a:t>
            </a:r>
            <a:endParaRPr lang="en-C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2C2E83-AB46-91A4-4832-E65E5497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00" y="1815828"/>
            <a:ext cx="10340800" cy="34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3185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7C4062-1127-DA60-D473-F1398DD3BA21}"/>
              </a:ext>
            </a:extLst>
          </p:cNvPr>
          <p:cNvSpPr txBox="1"/>
          <p:nvPr/>
        </p:nvSpPr>
        <p:spPr>
          <a:xfrm>
            <a:off x="2689790" y="149358"/>
            <a:ext cx="5650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Reinforcement Learning for Blind Stair Climbing with Legged and  Wheeled-Legged Robots</a:t>
            </a:r>
            <a:endParaRPr lang="en-C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1EDCA-D4C9-9F31-FEB4-8BFB79B6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02" y="1794617"/>
            <a:ext cx="4964965" cy="3785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C619F-F0C6-2966-F471-4511156BC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50" y="2377036"/>
            <a:ext cx="5136615" cy="21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4696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5566DF-16AF-F23C-5A2A-729037AF64E5}"/>
              </a:ext>
            </a:extLst>
          </p:cNvPr>
          <p:cNvSpPr txBox="1"/>
          <p:nvPr/>
        </p:nvSpPr>
        <p:spPr>
          <a:xfrm>
            <a:off x="2664152" y="183542"/>
            <a:ext cx="5779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Scalable Multi-Robot Cooperation for Multi-Goal  Tasks Using Reinforcement Learning</a:t>
            </a:r>
            <a:endParaRPr lang="en-C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5D4E3-24C9-3E50-EB75-0C42A7B98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39" y="1198064"/>
            <a:ext cx="5847921" cy="52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3583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F4A872-2E14-0748-286D-90F42B1B2DB2}"/>
              </a:ext>
            </a:extLst>
          </p:cNvPr>
          <p:cNvSpPr txBox="1"/>
          <p:nvPr/>
        </p:nvSpPr>
        <p:spPr>
          <a:xfrm>
            <a:off x="2664152" y="183542"/>
            <a:ext cx="5779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Scalable Multi-Robot Cooperation for Multi-Goal  Tasks Using Reinforcement Learning</a:t>
            </a:r>
            <a:endParaRPr lang="en-C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78158D-9DE9-5377-DAA8-BA8345F4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15" y="1567736"/>
            <a:ext cx="6284764" cy="4372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890C1-F181-EE61-6EF9-D10DC8167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888" y="2110812"/>
            <a:ext cx="4550511" cy="33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77418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5MzI3M2EwZDY0YWIwY2ZmOGI4YmMwZTNhMGRlZW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13884</TotalTime>
  <Words>101</Words>
  <Application>Microsoft Macintosh PowerPoint</Application>
  <PresentationFormat>Widescreen</PresentationFormat>
  <Paragraphs>19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微软雅黑</vt:lpstr>
      <vt:lpstr>黑体</vt:lpstr>
      <vt:lpstr>Arial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XIN LANG</cp:lastModifiedBy>
  <cp:revision>2466</cp:revision>
  <cp:lastPrinted>2015-09-08T03:57:00Z</cp:lastPrinted>
  <dcterms:created xsi:type="dcterms:W3CDTF">2015-09-04T08:06:00Z</dcterms:created>
  <dcterms:modified xsi:type="dcterms:W3CDTF">2025-07-29T05:39:10Z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E8D65289AAAF4F5C8A07D72598D4AC83_12</vt:lpwstr>
  </property>
</Properties>
</file>